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359" r:id="rId2"/>
    <p:sldId id="358" r:id="rId3"/>
    <p:sldId id="336" r:id="rId4"/>
    <p:sldId id="388" r:id="rId5"/>
    <p:sldId id="389" r:id="rId6"/>
    <p:sldId id="390" r:id="rId7"/>
    <p:sldId id="337" r:id="rId8"/>
    <p:sldId id="260" r:id="rId9"/>
    <p:sldId id="261" r:id="rId10"/>
    <p:sldId id="305" r:id="rId11"/>
    <p:sldId id="372" r:id="rId12"/>
    <p:sldId id="385" r:id="rId13"/>
    <p:sldId id="375" r:id="rId14"/>
    <p:sldId id="377" r:id="rId15"/>
    <p:sldId id="378" r:id="rId16"/>
    <p:sldId id="376" r:id="rId17"/>
    <p:sldId id="381" r:id="rId18"/>
    <p:sldId id="382" r:id="rId19"/>
    <p:sldId id="379" r:id="rId20"/>
    <p:sldId id="383" r:id="rId21"/>
    <p:sldId id="384" r:id="rId22"/>
    <p:sldId id="267" r:id="rId23"/>
    <p:sldId id="386" r:id="rId24"/>
    <p:sldId id="387" r:id="rId25"/>
    <p:sldId id="279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13" autoAdjust="0"/>
    <p:restoredTop sz="94680" autoAdjust="0"/>
  </p:normalViewPr>
  <p:slideViewPr>
    <p:cSldViewPr snapToGrid="0">
      <p:cViewPr varScale="1">
        <p:scale>
          <a:sx n="86" d="100"/>
          <a:sy n="86" d="100"/>
        </p:scale>
        <p:origin x="-120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2806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2022-2023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Качество знаний %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94.6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E11-49A3-9EE0-91286DECAD7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2023-2024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Качество знаний %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97.3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E11-49A3-9EE0-91286DECAD7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2024-2025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Качество знаний %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E11-49A3-9EE0-91286DECAD73}"/>
            </c:ext>
          </c:extLst>
        </c:ser>
        <c:dLbls>
          <c:showVal val="1"/>
        </c:dLbls>
        <c:axId val="126753408"/>
        <c:axId val="126767488"/>
      </c:barChart>
      <c:catAx>
        <c:axId val="126753408"/>
        <c:scaling>
          <c:orientation val="minMax"/>
        </c:scaling>
        <c:axPos val="b"/>
        <c:numFmt formatCode="General" sourceLinked="0"/>
        <c:tickLblPos val="nextTo"/>
        <c:crossAx val="126767488"/>
        <c:crosses val="autoZero"/>
        <c:auto val="1"/>
        <c:lblAlgn val="ctr"/>
        <c:lblOffset val="100"/>
      </c:catAx>
      <c:valAx>
        <c:axId val="126767488"/>
        <c:scaling>
          <c:orientation val="minMax"/>
        </c:scaling>
        <c:axPos val="l"/>
        <c:majorGridlines/>
        <c:numFmt formatCode="General" sourceLinked="1"/>
        <c:tickLblPos val="nextTo"/>
        <c:crossAx val="12675340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2022-2023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4.1599999999999984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0B6-41CC-9AA5-9A7DBEC20A4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2023-2024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4.21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0B6-41CC-9AA5-9A7DBEC20A4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2024-2025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Средний балл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0B6-41CC-9AA5-9A7DBEC20A4B}"/>
            </c:ext>
          </c:extLst>
        </c:ser>
        <c:dLbls>
          <c:showVal val="1"/>
        </c:dLbls>
        <c:axId val="126799232"/>
        <c:axId val="157766784"/>
      </c:barChart>
      <c:catAx>
        <c:axId val="126799232"/>
        <c:scaling>
          <c:orientation val="minMax"/>
        </c:scaling>
        <c:axPos val="b"/>
        <c:numFmt formatCode="General" sourceLinked="0"/>
        <c:tickLblPos val="nextTo"/>
        <c:crossAx val="157766784"/>
        <c:crosses val="autoZero"/>
        <c:auto val="1"/>
        <c:lblAlgn val="ctr"/>
        <c:lblOffset val="100"/>
      </c:catAx>
      <c:valAx>
        <c:axId val="157766784"/>
        <c:scaling>
          <c:orientation val="minMax"/>
        </c:scaling>
        <c:axPos val="l"/>
        <c:majorGridlines/>
        <c:numFmt formatCode="General" sourceLinked="1"/>
        <c:tickLblPos val="nextTo"/>
        <c:crossAx val="12679923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D1A1B-7214-4A8B-918C-A7BF727C58CA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307BE-6974-4887-8526-2DB079B1E4B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6287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E307BE-6974-4887-8526-2DB079B1E4B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1090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C4DF4904-E8C6-4033-9254-341102BBD27C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009299DB-CD41-4A45-A46E-34F17EFD9EF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microsoft.com/office/2007/relationships/hdphoto" Target="../media/hdphoto6.wdp"/><Relationship Id="rId4" Type="http://schemas.openxmlformats.org/officeDocument/2006/relationships/image" Target="../media/image10.jpeg"/><Relationship Id="rId9" Type="http://schemas.microsoft.com/office/2007/relationships/hdphoto" Target="../media/hdphoto8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uryadxelen.com/backend/web/burlang/default/teacher-experience?id=19" TargetMode="External"/><Relationship Id="rId7" Type="http://schemas.openxmlformats.org/officeDocument/2006/relationships/hyperlink" Target="https://journals.bsu.ru/journals/buryaz_i_lit/?issue=445&amp;article=4442&amp;rus" TargetMode="External"/><Relationship Id="rId2" Type="http://schemas.openxmlformats.org/officeDocument/2006/relationships/hyperlink" Target="https://nsportal.ru/dagbaevas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vk.com/public217482429" TargetMode="External"/><Relationship Id="rId5" Type="http://schemas.openxmlformats.org/officeDocument/2006/relationships/hyperlink" Target="https://sotnikovoschool.gosuslugi.ru/" TargetMode="External"/><Relationship Id="rId4" Type="http://schemas.openxmlformats.org/officeDocument/2006/relationships/hyperlink" Target="https://learningapps.org/watch?v=p6x9msgpk24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0539" y="1053961"/>
            <a:ext cx="8811630" cy="3123778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C00000"/>
                </a:solidFill>
              </a:rPr>
              <a:t>Моя педагогическая деятельность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2516" y="4482593"/>
            <a:ext cx="8940584" cy="1752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dirty="0">
                <a:solidFill>
                  <a:srgbClr val="002060"/>
                </a:solidFill>
              </a:rPr>
              <a:t>Учитель бурятского языка </a:t>
            </a:r>
          </a:p>
          <a:p>
            <a:pPr>
              <a:lnSpc>
                <a:spcPct val="100000"/>
              </a:lnSpc>
            </a:pPr>
            <a:r>
              <a:rPr lang="ru-RU" dirty="0" err="1">
                <a:solidFill>
                  <a:srgbClr val="002060"/>
                </a:solidFill>
              </a:rPr>
              <a:t>Дагбаева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Соелма</a:t>
            </a:r>
            <a:r>
              <a:rPr lang="ru-RU" dirty="0">
                <a:solidFill>
                  <a:srgbClr val="002060"/>
                </a:solidFill>
              </a:rPr>
              <a:t> Валерьевна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356339" y="356020"/>
            <a:ext cx="716573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/>
              <a:t>Муниципальное автономное образовательное учреждение </a:t>
            </a:r>
            <a:r>
              <a:rPr lang="ru-RU" sz="2000" dirty="0" err="1"/>
              <a:t>Сотниковская</a:t>
            </a:r>
            <a:r>
              <a:rPr lang="ru-RU" sz="2000" dirty="0"/>
              <a:t> средняя общеобразовательная школа</a:t>
            </a:r>
          </a:p>
        </p:txBody>
      </p:sp>
    </p:spTree>
    <p:extLst>
      <p:ext uri="{BB962C8B-B14F-4D97-AF65-F5344CB8AC3E}">
        <p14:creationId xmlns="" xmlns:p14="http://schemas.microsoft.com/office/powerpoint/2010/main" val="3313895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426" y="0"/>
            <a:ext cx="10058400" cy="1450757"/>
          </a:xfrm>
        </p:spPr>
        <p:txBody>
          <a:bodyPr>
            <a:noAutofit/>
          </a:bodyPr>
          <a:lstStyle/>
          <a:p>
            <a:r>
              <a:rPr lang="ru-RU" sz="3200" b="1" dirty="0"/>
              <a:t>Результаты участия учащихся в мероприятиях</a:t>
            </a:r>
            <a:endParaRPr 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8722" y="1814944"/>
            <a:ext cx="11720042" cy="5043055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Районные литературно-краеведческая конференция «</a:t>
            </a:r>
            <a:r>
              <a:rPr lang="ru-RU" dirty="0" err="1"/>
              <a:t>Бримовские</a:t>
            </a:r>
            <a:r>
              <a:rPr lang="ru-RU" dirty="0"/>
              <a:t> чтения» 2022г. – </a:t>
            </a:r>
            <a:r>
              <a:rPr lang="ru-RU" dirty="0" err="1"/>
              <a:t>Аюшеева</a:t>
            </a:r>
            <a:r>
              <a:rPr lang="ru-RU" dirty="0"/>
              <a:t> Маргарита, </a:t>
            </a:r>
            <a:r>
              <a:rPr lang="ru-RU" dirty="0" err="1"/>
              <a:t>Клочихина</a:t>
            </a:r>
            <a:r>
              <a:rPr lang="ru-RU" dirty="0"/>
              <a:t> Арина – 3 место в секции «Литературное краеведение», </a:t>
            </a:r>
            <a:r>
              <a:rPr lang="ru-RU" dirty="0" err="1"/>
              <a:t>Неделяева</a:t>
            </a:r>
            <a:r>
              <a:rPr lang="ru-RU" dirty="0"/>
              <a:t> Карина – 3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dirty="0"/>
              <a:t>IV </a:t>
            </a:r>
            <a:r>
              <a:rPr lang="ru-RU" dirty="0"/>
              <a:t>районные детские и юношеские Чтения, посвященные 115-летию со Дня Рождения </a:t>
            </a:r>
            <a:r>
              <a:rPr lang="ru-RU" dirty="0" err="1"/>
              <a:t>Н.Г.Балдано</a:t>
            </a:r>
            <a:r>
              <a:rPr lang="ru-RU" dirty="0"/>
              <a:t> «Человек читающий – человек успешный». 2022г. - </a:t>
            </a:r>
            <a:r>
              <a:rPr lang="ru-RU" dirty="0" err="1"/>
              <a:t>Аюшеева</a:t>
            </a:r>
            <a:r>
              <a:rPr lang="ru-RU" dirty="0"/>
              <a:t> Маргарита, </a:t>
            </a:r>
            <a:r>
              <a:rPr lang="ru-RU" dirty="0" err="1"/>
              <a:t>Клочихина</a:t>
            </a:r>
            <a:r>
              <a:rPr lang="ru-RU" dirty="0"/>
              <a:t> Арина – 2 место в секции «Моя электронная книга».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Республиканская дистанционная НПК «Серебряная альфа». 2022г. – </a:t>
            </a:r>
            <a:r>
              <a:rPr lang="ru-RU" dirty="0" err="1"/>
              <a:t>Неделяева</a:t>
            </a:r>
            <a:r>
              <a:rPr lang="ru-RU" dirty="0"/>
              <a:t> Карина – участие в секции «Литературоведение».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dirty="0"/>
              <a:t>XVII </a:t>
            </a:r>
            <a:r>
              <a:rPr lang="ru-RU" dirty="0"/>
              <a:t>Всероссийский конкурс достижений талантливой молодежи «Национальное достояние России». 2022г. - Казанцева Вероника – Лауреат заочного тура по направлению «Литературоведение. Литературное творчество».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Всероссийский конкурс «Первые шаги в науку». 2022г. -  Чащин Иван - Лауреат заочного тура,  </a:t>
            </a:r>
            <a:r>
              <a:rPr lang="ru-RU" dirty="0" err="1"/>
              <a:t>Неделяева</a:t>
            </a:r>
            <a:r>
              <a:rPr lang="ru-RU" dirty="0"/>
              <a:t> Карина - Лауреат заочного тура.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Школьном этап Всероссийского конкурса «Живая классика», 2022г. - </a:t>
            </a:r>
            <a:r>
              <a:rPr lang="ru-RU" dirty="0" err="1"/>
              <a:t>Буянтуев</a:t>
            </a:r>
            <a:r>
              <a:rPr lang="ru-RU" dirty="0"/>
              <a:t> Максим -1 место, Чащин Иван – 3 место.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Республиканская НПК «Байкальское развитие: проблемы, пути и способы решения» - 3 место- </a:t>
            </a:r>
            <a:r>
              <a:rPr lang="ru-RU" dirty="0" err="1"/>
              <a:t>Неделяева</a:t>
            </a:r>
            <a:r>
              <a:rPr lang="ru-RU" dirty="0"/>
              <a:t> Карина, 6 класс.. 2023-2024 </a:t>
            </a:r>
            <a:r>
              <a:rPr lang="ru-RU" dirty="0" err="1"/>
              <a:t>уч.г</a:t>
            </a:r>
            <a:r>
              <a:rPr lang="ru-RU" dirty="0"/>
              <a:t>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I республиканский фестиваль «Детство и юность-прекрасные года», номинация работы по краеведению. Работы по краеведению «Моя малая Родина». 2022-2023г.- 1 место, Чащин Иван, 1 место, </a:t>
            </a:r>
            <a:r>
              <a:rPr lang="ru-RU" dirty="0" err="1"/>
              <a:t>Неделяева</a:t>
            </a:r>
            <a:r>
              <a:rPr lang="ru-RU" dirty="0"/>
              <a:t> Кристина.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Районный этап ВОШ по бурятскому языку. 2023г. -  </a:t>
            </a:r>
            <a:r>
              <a:rPr lang="ru-RU" dirty="0" err="1"/>
              <a:t>Арюна</a:t>
            </a:r>
            <a:r>
              <a:rPr lang="ru-RU" dirty="0"/>
              <a:t> М. -  5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Республиканская НПК «Серебряная альфа» 2023-24 </a:t>
            </a:r>
            <a:r>
              <a:rPr lang="ru-RU" dirty="0" err="1"/>
              <a:t>уч.г</a:t>
            </a:r>
            <a:r>
              <a:rPr lang="ru-RU" dirty="0"/>
              <a:t>. 1 место- Чащин Иван.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/>
              <a:t>Республиканская НПК «</a:t>
            </a:r>
            <a:r>
              <a:rPr lang="ru-RU" dirty="0" err="1"/>
              <a:t>Минии</a:t>
            </a:r>
            <a:r>
              <a:rPr lang="ru-RU" dirty="0"/>
              <a:t> </a:t>
            </a:r>
            <a:r>
              <a:rPr lang="ru-RU" dirty="0" err="1"/>
              <a:t>Буряад</a:t>
            </a:r>
            <a:r>
              <a:rPr lang="ru-RU" dirty="0"/>
              <a:t>» в рамках проекта по сохранению и популяризации бурятского языка и культуры «Код народа». 2024г. </a:t>
            </a:r>
            <a:r>
              <a:rPr lang="ru-RU" dirty="0" err="1"/>
              <a:t>Банзанова</a:t>
            </a:r>
            <a:r>
              <a:rPr lang="ru-RU" dirty="0"/>
              <a:t> Алина, </a:t>
            </a:r>
            <a:r>
              <a:rPr lang="ru-RU" dirty="0" err="1"/>
              <a:t>Раднаева</a:t>
            </a:r>
            <a:r>
              <a:rPr lang="ru-RU" dirty="0"/>
              <a:t> Дарья – призёры.</a:t>
            </a:r>
          </a:p>
        </p:txBody>
      </p:sp>
    </p:spTree>
    <p:extLst>
      <p:ext uri="{BB962C8B-B14F-4D97-AF65-F5344CB8AC3E}">
        <p14:creationId xmlns="" xmlns:p14="http://schemas.microsoft.com/office/powerpoint/2010/main" val="1614839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426" y="0"/>
            <a:ext cx="10058400" cy="1450757"/>
          </a:xfrm>
        </p:spPr>
        <p:txBody>
          <a:bodyPr>
            <a:noAutofit/>
          </a:bodyPr>
          <a:lstStyle/>
          <a:p>
            <a:r>
              <a:rPr lang="ru-RU" sz="3200" b="1" dirty="0"/>
              <a:t>Результаты участия учащихся в мероприятиях</a:t>
            </a:r>
            <a:endParaRPr 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016" y="1450758"/>
            <a:ext cx="11441747" cy="5187434"/>
          </a:xfrm>
        </p:spPr>
        <p:txBody>
          <a:bodyPr>
            <a:normAutofit fontScale="47500" lnSpcReduction="20000"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Районный конкурс чтецов, посвящённый Году семьи. 2024г. – Бадмаева Дари, 3место.ⅤⅠ Международная НПК, посвящённая 80-летию Победы в Великой Отечественной войне. 2025г. - Ученица 5 «е» класса Бадмаева Дари заняла 2 место в секции «Тема Великой Отечественной войны в русской, монгольской, бурятской литературе», ученица 5 «ж» класса Кузнецова Софья заняла 3 место в секции «Великая Отечественная война в истории моей семьи». 2025г.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Республиканская игра-конкурс по бурятскому языку «</a:t>
            </a:r>
            <a:r>
              <a:rPr lang="ru-RU" sz="2500" dirty="0" err="1"/>
              <a:t>Эхэ</a:t>
            </a:r>
            <a:r>
              <a:rPr lang="ru-RU" sz="2500" dirty="0"/>
              <a:t> </a:t>
            </a:r>
            <a:r>
              <a:rPr lang="ru-RU" sz="2500" dirty="0" err="1"/>
              <a:t>хэлэн-манай</a:t>
            </a:r>
            <a:r>
              <a:rPr lang="ru-RU" sz="2500" dirty="0"/>
              <a:t> баялиг-2025» -</a:t>
            </a:r>
            <a:r>
              <a:rPr lang="ru-RU" sz="2500" dirty="0" err="1"/>
              <a:t>Раднаева</a:t>
            </a:r>
            <a:r>
              <a:rPr lang="ru-RU" sz="2500" dirty="0"/>
              <a:t> </a:t>
            </a:r>
            <a:r>
              <a:rPr lang="ru-RU" sz="2500" dirty="0" err="1"/>
              <a:t>Аяна</a:t>
            </a:r>
            <a:r>
              <a:rPr lang="ru-RU" sz="2500" dirty="0"/>
              <a:t>-Диплом 3 место в секции «Уран </a:t>
            </a:r>
            <a:r>
              <a:rPr lang="ru-RU" sz="2500" dirty="0" err="1"/>
              <a:t>баримал</a:t>
            </a:r>
            <a:r>
              <a:rPr lang="ru-RU" sz="2500" dirty="0"/>
              <a:t>», </a:t>
            </a:r>
            <a:r>
              <a:rPr lang="ru-RU" sz="2500" dirty="0" err="1"/>
              <a:t>Раднаева</a:t>
            </a:r>
            <a:r>
              <a:rPr lang="ru-RU" sz="2500" dirty="0"/>
              <a:t> Дарья - 3 место в секции «Монгольский словарь».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Республиканский конкурс социально-культурных проектов «Край </a:t>
            </a:r>
            <a:r>
              <a:rPr lang="ru-RU" sz="2500" dirty="0" err="1"/>
              <a:t>родной».Победители</a:t>
            </a:r>
            <a:r>
              <a:rPr lang="ru-RU" sz="2500" dirty="0"/>
              <a:t> в номинации «Гражданско-патриотическое </a:t>
            </a:r>
            <a:r>
              <a:rPr lang="ru-RU" sz="2500" dirty="0" err="1"/>
              <a:t>воспитание,развитие</a:t>
            </a:r>
            <a:r>
              <a:rPr lang="ru-RU" sz="2500" dirty="0"/>
              <a:t> краеведения».</a:t>
            </a:r>
            <a:r>
              <a:rPr lang="ru-RU" sz="2500" dirty="0" err="1"/>
              <a:t>Варминский</a:t>
            </a:r>
            <a:r>
              <a:rPr lang="ru-RU" sz="2500" dirty="0"/>
              <a:t> </a:t>
            </a:r>
            <a:r>
              <a:rPr lang="ru-RU" sz="2500" dirty="0" err="1"/>
              <a:t>А,Кузнецов</a:t>
            </a:r>
            <a:r>
              <a:rPr lang="ru-RU" sz="2500" dirty="0"/>
              <a:t> </a:t>
            </a:r>
            <a:r>
              <a:rPr lang="ru-RU" sz="2500" dirty="0" err="1"/>
              <a:t>Д,Никанорова</a:t>
            </a:r>
            <a:r>
              <a:rPr lang="ru-RU" sz="2500" dirty="0"/>
              <a:t> Д.2025г.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Районный этап ВОШ по бурятскому языку. </a:t>
            </a:r>
            <a:r>
              <a:rPr lang="ru-RU" sz="2500" dirty="0" err="1"/>
              <a:t>Дугарова</a:t>
            </a:r>
            <a:r>
              <a:rPr lang="ru-RU" sz="2500" dirty="0"/>
              <a:t> Сарана 3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Всероссийский проект «Голубь гармонии и красоты мира. Песни о народах России. Бурятия». 2025г. Участники: </a:t>
            </a:r>
            <a:r>
              <a:rPr lang="ru-RU" sz="2500" dirty="0" err="1"/>
              <a:t>Цыремпилова</a:t>
            </a:r>
            <a:r>
              <a:rPr lang="ru-RU" sz="2500" dirty="0"/>
              <a:t> </a:t>
            </a:r>
            <a:r>
              <a:rPr lang="ru-RU" sz="2500" dirty="0" err="1"/>
              <a:t>Сарюна</a:t>
            </a:r>
            <a:r>
              <a:rPr lang="ru-RU" sz="2500" dirty="0"/>
              <a:t>, </a:t>
            </a:r>
            <a:r>
              <a:rPr lang="ru-RU" sz="2500" dirty="0" err="1"/>
              <a:t>Цыремпилов</a:t>
            </a:r>
            <a:r>
              <a:rPr lang="ru-RU" sz="2500" dirty="0"/>
              <a:t> </a:t>
            </a:r>
            <a:r>
              <a:rPr lang="ru-RU" sz="2500" dirty="0" err="1"/>
              <a:t>Эрдэни</a:t>
            </a:r>
            <a:r>
              <a:rPr lang="ru-RU" sz="2500" dirty="0"/>
              <a:t>.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Районный конкурс сочинений «</a:t>
            </a:r>
            <a:r>
              <a:rPr lang="ru-RU" sz="2500" dirty="0" err="1"/>
              <a:t>Агууехэ</a:t>
            </a:r>
            <a:r>
              <a:rPr lang="ru-RU" sz="2500" dirty="0"/>
              <a:t> </a:t>
            </a:r>
            <a:r>
              <a:rPr lang="ru-RU" sz="2500" dirty="0" err="1"/>
              <a:t>Илалтын</a:t>
            </a:r>
            <a:r>
              <a:rPr lang="ru-RU" sz="2500" dirty="0"/>
              <a:t> </a:t>
            </a:r>
            <a:r>
              <a:rPr lang="ru-RU" sz="2500" dirty="0" err="1"/>
              <a:t>сууряан</a:t>
            </a:r>
            <a:r>
              <a:rPr lang="ru-RU" sz="2500" dirty="0"/>
              <a:t>». 2025г. – 2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Конкурс школьных театров, посвящённый 80-летию Победы ВОВ в рамках сохранения бурятского языка. 2025г. -  3 место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2 Республиканский конкурс-игра «</a:t>
            </a:r>
            <a:r>
              <a:rPr lang="ru-RU" sz="2500" dirty="0" err="1"/>
              <a:t>Эхэ</a:t>
            </a:r>
            <a:r>
              <a:rPr lang="ru-RU" sz="2500" dirty="0"/>
              <a:t> </a:t>
            </a:r>
            <a:r>
              <a:rPr lang="ru-RU" sz="2500" dirty="0" err="1"/>
              <a:t>хэлэн</a:t>
            </a:r>
            <a:r>
              <a:rPr lang="ru-RU" sz="2500" dirty="0"/>
              <a:t>», проводимый традиционной буддийской </a:t>
            </a:r>
            <a:r>
              <a:rPr lang="ru-RU" sz="2500" dirty="0" err="1"/>
              <a:t>Сангхой</a:t>
            </a:r>
            <a:r>
              <a:rPr lang="ru-RU" sz="2500" dirty="0"/>
              <a:t>. 2025г. – Участие.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Районный конкурс театральных постановок на бурятском языке «</a:t>
            </a:r>
            <a:r>
              <a:rPr lang="ru-RU" sz="2500" dirty="0" err="1"/>
              <a:t>Бэлиг</a:t>
            </a:r>
            <a:r>
              <a:rPr lang="ru-RU" sz="2500" dirty="0"/>
              <a:t>», посвященный 80-летию Великой Победы. Мероприятие направлено на патриотическое воспитание молодежи и сохранение бурятского языка. 2025г. – 3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Районный конкурс </a:t>
            </a:r>
            <a:r>
              <a:rPr lang="ru-RU" sz="2500" dirty="0" err="1"/>
              <a:t>квест</a:t>
            </a:r>
            <a:r>
              <a:rPr lang="ru-RU" sz="2500" dirty="0"/>
              <a:t>- игра «</a:t>
            </a:r>
            <a:r>
              <a:rPr lang="ru-RU" sz="2500" dirty="0" err="1"/>
              <a:t>Алтаргана</a:t>
            </a:r>
            <a:r>
              <a:rPr lang="ru-RU" sz="2500" dirty="0"/>
              <a:t>». 2025г. – 3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Межрегиональный онлайн - конкурс юных чтецов «Край родной, тебя я воспеваю!». 2026г. – Петухов </a:t>
            </a:r>
            <a:r>
              <a:rPr lang="ru-RU" sz="2500" dirty="0" err="1"/>
              <a:t>Тамир</a:t>
            </a:r>
            <a:r>
              <a:rPr lang="ru-RU" sz="2500" dirty="0"/>
              <a:t>, 1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IV Открытый фестиваль «Детство и юность – прекрасные года» (2025-2026 учебного года) среди школьников и молодёжи, посвящённого 20-летию РДОО «Пионеры Бурятии». Конкурс работ по краеведению «Моя малая Родина». </a:t>
            </a:r>
            <a:r>
              <a:rPr lang="ru-RU" sz="2500" dirty="0" err="1"/>
              <a:t>Дугарова</a:t>
            </a:r>
            <a:r>
              <a:rPr lang="ru-RU" sz="2500" dirty="0"/>
              <a:t> Сарана, 10 «а» класс  – II место. Районные литературно-краеведческая конференция «</a:t>
            </a:r>
            <a:r>
              <a:rPr lang="ru-RU" sz="2500" dirty="0" err="1"/>
              <a:t>Бримовские</a:t>
            </a:r>
            <a:r>
              <a:rPr lang="ru-RU" sz="2500" dirty="0"/>
              <a:t> чтения» 2022г. – </a:t>
            </a:r>
            <a:r>
              <a:rPr lang="ru-RU" sz="2500" dirty="0" err="1"/>
              <a:t>Аюшеева</a:t>
            </a:r>
            <a:r>
              <a:rPr lang="ru-RU" sz="2500" dirty="0"/>
              <a:t> Маргарита, </a:t>
            </a:r>
            <a:r>
              <a:rPr lang="ru-RU" sz="2500" dirty="0" err="1"/>
              <a:t>Клочихина</a:t>
            </a:r>
            <a:r>
              <a:rPr lang="ru-RU" sz="2500" dirty="0"/>
              <a:t> Арина – 3 место в секции «Литературное краеведение», </a:t>
            </a:r>
            <a:r>
              <a:rPr lang="ru-RU" sz="2500" dirty="0" err="1"/>
              <a:t>Неделяева</a:t>
            </a:r>
            <a:r>
              <a:rPr lang="ru-RU" sz="2500" dirty="0"/>
              <a:t> Карина – 3 место.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500" dirty="0"/>
              <a:t>Международная научно-практическая конференция юных исследователей «Шаг в будущее» Кузнецова Софья ,Бадмаева Дари,6 класс.</a:t>
            </a:r>
          </a:p>
          <a:p>
            <a:pPr marL="342900" lvl="0" indent="-342900">
              <a:buFont typeface="Wingdings" pitchFamily="2" charset="2"/>
              <a:buChar char="Ø"/>
            </a:pPr>
            <a:endParaRPr lang="ru-RU" sz="2500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39754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3426" y="0"/>
            <a:ext cx="10058400" cy="1450757"/>
          </a:xfrm>
        </p:spPr>
        <p:txBody>
          <a:bodyPr>
            <a:noAutofit/>
          </a:bodyPr>
          <a:lstStyle/>
          <a:p>
            <a:r>
              <a:rPr lang="ru-RU" sz="3200" b="1" dirty="0"/>
              <a:t>Социальные проекты и </a:t>
            </a:r>
            <a:r>
              <a:rPr lang="ru-RU" sz="3200" b="1" dirty="0" err="1"/>
              <a:t>волонтёрство</a:t>
            </a:r>
            <a:endParaRPr 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5"/>
            <a:ext cx="11748656" cy="4530438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Проект «Мост дружбы Сотниково – Одинцово» (руководитель)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Республиканская акция-конкурс в рамках Всероссийской акции: «Голубь единства народов России» (руководитель)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Волонтёрский отряд «</a:t>
            </a:r>
            <a:r>
              <a:rPr lang="ru-RU" b="0" dirty="0" err="1"/>
              <a:t>Алтаргана</a:t>
            </a:r>
            <a:r>
              <a:rPr lang="ru-RU" b="0" dirty="0"/>
              <a:t>»(руководитель)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Проект «Тропа памяти Сотниково» (руководитель)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Участие в социальных и благотворительных акциях: 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Благотворительная акция – «Посылка солдату»;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Благотворительная акция – </a:t>
            </a:r>
            <a:r>
              <a:rPr lang="ru-RU" b="0" dirty="0" err="1"/>
              <a:t>марофон</a:t>
            </a:r>
            <a:r>
              <a:rPr lang="ru-RU" b="0" dirty="0"/>
              <a:t> «Помощь полевым госпиталям»;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Благотворительная акция «</a:t>
            </a:r>
            <a:r>
              <a:rPr lang="ru-RU" b="0" dirty="0" err="1"/>
              <a:t>Баярай</a:t>
            </a:r>
            <a:r>
              <a:rPr lang="ru-RU" b="0" dirty="0"/>
              <a:t> </a:t>
            </a:r>
            <a:r>
              <a:rPr lang="ru-RU" b="0" dirty="0" err="1"/>
              <a:t>туулмаг</a:t>
            </a:r>
            <a:r>
              <a:rPr lang="ru-RU" b="0" dirty="0"/>
              <a:t>»  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Всероссийская акция по сбору макулатуры «</a:t>
            </a:r>
            <a:r>
              <a:rPr lang="ru-RU" b="0" dirty="0" err="1"/>
              <a:t>БумБатл</a:t>
            </a:r>
            <a:r>
              <a:rPr lang="ru-RU" b="0" dirty="0"/>
              <a:t>» 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Специальный арт – проект по итогам акции-конкурса «Голубь единства народов России» - Книга «Созвездие талантов» под руководством МОО «Гармония мира», президент Назаренко-Матвеева Т.М.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 Волонтерский  отряд «</a:t>
            </a:r>
            <a:r>
              <a:rPr lang="ru-RU" b="0" dirty="0" err="1"/>
              <a:t>Алтаргана</a:t>
            </a:r>
            <a:r>
              <a:rPr lang="ru-RU" b="0" dirty="0"/>
              <a:t>»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 Акция «Сила в единстве»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 Акция «Нерушимая связь поколений»  </a:t>
            </a:r>
          </a:p>
          <a:p>
            <a:pPr marL="896938" indent="176213">
              <a:buFont typeface="Arial" pitchFamily="34" charset="0"/>
              <a:buChar char="•"/>
            </a:pPr>
            <a:r>
              <a:rPr lang="ru-RU" b="0" dirty="0"/>
              <a:t>Акция «Бессмертный полк в </a:t>
            </a:r>
            <a:r>
              <a:rPr lang="ru-RU" b="0" dirty="0" err="1"/>
              <a:t>госпабликах</a:t>
            </a:r>
            <a:r>
              <a:rPr lang="ru-RU" b="0" dirty="0"/>
              <a:t>» ,Акция «Открывая книгу»: литературные открытия </a:t>
            </a:r>
            <a:r>
              <a:rPr lang="ru-RU" dirty="0"/>
              <a:t> </a:t>
            </a:r>
            <a:endParaRPr lang="ru-RU" b="0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427817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CER\Desktop\Лучшие учителя 2026\Соелма Валерьевна\7f7a581f-cc05-4852-bf39-1dc1234629e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92" y="195614"/>
            <a:ext cx="4095560" cy="36642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CER\Desktop\Лучшие учителя 2026\Соелма Валерьевна\9989da40-52b6-40f2-b547-4a1bb2dc9b0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1" y="2378076"/>
            <a:ext cx="2690737" cy="402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ACER\Desktop\Лучшие учителя 2026\Соелма Валерьевна\3ba1b817-a1e5-46bb-960f-6cd7c31dde7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01" t="2791"/>
          <a:stretch/>
        </p:blipFill>
        <p:spPr bwMode="auto">
          <a:xfrm>
            <a:off x="9135206" y="71483"/>
            <a:ext cx="2583419" cy="39124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ACER\Desktop\Лучшие учителя 2026\Соелма Валерьевна\Читали Дамба Жалсараева, будет телемост победителей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331" y="2378076"/>
            <a:ext cx="2694811" cy="40248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97659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1542" y="237393"/>
            <a:ext cx="10058400" cy="1450757"/>
          </a:xfrm>
        </p:spPr>
        <p:txBody>
          <a:bodyPr>
            <a:noAutofit/>
          </a:bodyPr>
          <a:lstStyle/>
          <a:p>
            <a:r>
              <a:rPr lang="ru-RU" sz="3200" b="1" dirty="0"/>
              <a:t>программно-методического сопровождения образовательного процесса</a:t>
            </a:r>
            <a:endParaRPr lang="ru-RU" sz="32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5"/>
            <a:ext cx="11748656" cy="4530438"/>
          </a:xfrm>
        </p:spPr>
        <p:txBody>
          <a:bodyPr>
            <a:norm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Разработка рабочих программ по предмету.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Разработка адаптированных рабочих программ согласно требованиям и нормам.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Разработка рабочих программ дополнительного образования и внеурочной деятельности:   </a:t>
            </a:r>
          </a:p>
          <a:p>
            <a:r>
              <a:rPr lang="ru-RU" b="0" dirty="0"/>
              <a:t>            - программа дополнительного образования «Проба пера» </a:t>
            </a:r>
          </a:p>
          <a:p>
            <a:r>
              <a:rPr lang="ru-RU" b="0" dirty="0"/>
              <a:t>            - программа театрального кружка по бурятскому языку «Удивительный мир сказок </a:t>
            </a:r>
            <a:r>
              <a:rPr lang="ru-RU" b="0" dirty="0" err="1"/>
              <a:t>Ринчен</a:t>
            </a:r>
            <a:r>
              <a:rPr lang="ru-RU" b="0" dirty="0"/>
              <a:t> </a:t>
            </a:r>
            <a:r>
              <a:rPr lang="ru-RU" b="0" dirty="0" err="1"/>
              <a:t>Номтоева</a:t>
            </a:r>
            <a:r>
              <a:rPr lang="ru-RU" b="0" dirty="0"/>
              <a:t>» для обучающихся 5-х классов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Организация и проведение недель бурятского языка.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Участие в разработке общешкольных, классных мероприятий по бурятской культуре.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Разработка уроков, методических материалов с использованием ментальных карт.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61871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769" y="237393"/>
            <a:ext cx="11386039" cy="1450757"/>
          </a:xfrm>
        </p:spPr>
        <p:txBody>
          <a:bodyPr>
            <a:noAutofit/>
          </a:bodyPr>
          <a:lstStyle/>
          <a:p>
            <a:r>
              <a:rPr lang="ru-RU" sz="2800" b="1" dirty="0"/>
              <a:t>Деятельность по разработке электронных, интернет- ресурсов, по формированию информационной образовательной среды</a:t>
            </a:r>
            <a:endParaRPr lang="ru-RU" sz="28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4"/>
            <a:ext cx="11748656" cy="4761701"/>
          </a:xfrm>
        </p:spPr>
        <p:txBody>
          <a:bodyPr>
            <a:normAutofit fontScale="62500" lnSpcReduction="20000"/>
          </a:bodyPr>
          <a:lstStyle/>
          <a:p>
            <a:r>
              <a:rPr lang="ru-RU" i="1" dirty="0"/>
              <a:t>Применяемые ресурсы и ссылки:</a:t>
            </a:r>
            <a:endParaRPr lang="ru-RU" dirty="0"/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Персональная страница на образовательном портале </a:t>
            </a:r>
            <a:r>
              <a:rPr lang="ru-RU" b="0" u="sng" dirty="0">
                <a:hlinkClick r:id="rId2"/>
              </a:rPr>
              <a:t>https://nsportal.ru/dagbaevasv</a:t>
            </a:r>
            <a:r>
              <a:rPr lang="ru-RU" b="0" dirty="0"/>
              <a:t>  систематически размещаю методические разработки, презентации, дидактические материалы, сценарии уроков и внеклассных мероприятий.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Электронный учебник бурятского языка «</a:t>
            </a:r>
            <a:r>
              <a:rPr lang="ru-RU" b="0" dirty="0" err="1"/>
              <a:t>Буряад</a:t>
            </a:r>
            <a:r>
              <a:rPr lang="ru-RU" b="0" dirty="0"/>
              <a:t> </a:t>
            </a:r>
            <a:r>
              <a:rPr lang="ru-RU" b="0" dirty="0" err="1"/>
              <a:t>хэлэн</a:t>
            </a:r>
            <a:r>
              <a:rPr lang="ru-RU" b="0" dirty="0"/>
              <a:t>» – в разделе «</a:t>
            </a:r>
            <a:r>
              <a:rPr lang="ru-RU" b="0" dirty="0" err="1"/>
              <a:t>Багшын</a:t>
            </a:r>
            <a:r>
              <a:rPr lang="ru-RU" b="0" dirty="0"/>
              <a:t> </a:t>
            </a:r>
            <a:r>
              <a:rPr lang="ru-RU" b="0" dirty="0" err="1"/>
              <a:t>дүршэлhөө</a:t>
            </a:r>
            <a:r>
              <a:rPr lang="ru-RU" b="0" dirty="0"/>
              <a:t>» размещены разработанные мной тесты по теме «</a:t>
            </a:r>
            <a:r>
              <a:rPr lang="ru-RU" b="0" dirty="0" err="1"/>
              <a:t>Юумэнэй</a:t>
            </a:r>
            <a:r>
              <a:rPr lang="ru-RU" b="0" dirty="0"/>
              <a:t> </a:t>
            </a:r>
            <a:r>
              <a:rPr lang="ru-RU" b="0" dirty="0" err="1"/>
              <a:t>нэрэ</a:t>
            </a:r>
            <a:r>
              <a:rPr lang="ru-RU" b="0" dirty="0"/>
              <a:t>. 6 класс» (2024 г.).</a:t>
            </a:r>
            <a:br>
              <a:rPr lang="ru-RU" b="0" dirty="0"/>
            </a:br>
            <a:r>
              <a:rPr lang="ru-RU" b="0" u="sng" dirty="0">
                <a:hlinkClick r:id="rId3"/>
              </a:rPr>
              <a:t>https://buryadxelen.com/backend/web/burlang/default/teacher-experience?id=19</a:t>
            </a:r>
            <a:r>
              <a:rPr lang="ru-RU" b="0" dirty="0"/>
              <a:t>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Платформа learningapps.org  – созданы интерактивные упражнения и электронное пособие «История г. Улан-Удэ»: </a:t>
            </a:r>
            <a:r>
              <a:rPr lang="ru-RU" b="0" u="sng" dirty="0">
                <a:hlinkClick r:id="rId4"/>
              </a:rPr>
              <a:t>https://learningapps.org/watch?v=p6x9msgpk24</a:t>
            </a:r>
            <a:r>
              <a:rPr lang="ru-RU" b="0" dirty="0"/>
              <a:t>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Сайт школы – размещение новостей о достижениях учащихся, анонсов конкурсов, видео мастер-классов: </a:t>
            </a:r>
            <a:r>
              <a:rPr lang="ru-RU" b="0" u="sng" dirty="0">
                <a:hlinkClick r:id="rId5"/>
              </a:rPr>
              <a:t>https://sotnikovoschool.gosuslugi.ru/</a:t>
            </a:r>
            <a:r>
              <a:rPr lang="ru-RU" b="0" dirty="0"/>
              <a:t>  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Социальная сеть </a:t>
            </a:r>
            <a:r>
              <a:rPr lang="ru-RU" b="0" dirty="0" err="1"/>
              <a:t>ВКонтакте</a:t>
            </a:r>
            <a:r>
              <a:rPr lang="ru-RU" b="0" dirty="0"/>
              <a:t> (официальное сообщество школы) – трансляция опыта работы, видеозаписи уроков и мастер-классов: </a:t>
            </a:r>
            <a:r>
              <a:rPr lang="ru-RU" b="0" u="sng" dirty="0">
                <a:hlinkClick r:id="rId6"/>
              </a:rPr>
              <a:t>https://vk.com/public217482429</a:t>
            </a:r>
            <a:r>
              <a:rPr lang="ru-RU" b="0" dirty="0"/>
              <a:t>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Публикации в электронных научных журналах – статья в журнале БГУ «Бурятский язык и литература в школе» (2024, №4): </a:t>
            </a:r>
            <a:r>
              <a:rPr lang="ru-RU" b="0" u="sng" dirty="0">
                <a:hlinkClick r:id="rId7"/>
              </a:rPr>
              <a:t>https://journals.bsu.ru/journals/buryaz_i_lit/?issue=445&amp;article=4442&amp;rus</a:t>
            </a:r>
            <a:r>
              <a:rPr lang="ru-RU" b="0" dirty="0"/>
              <a:t> </a:t>
            </a:r>
          </a:p>
          <a:p>
            <a:r>
              <a:rPr lang="ru-RU" i="1" dirty="0"/>
              <a:t> </a:t>
            </a:r>
            <a:endParaRPr lang="ru-RU" dirty="0"/>
          </a:p>
          <a:p>
            <a:r>
              <a:rPr lang="ru-RU" i="1" dirty="0"/>
              <a:t>Формы использования дистанционных образовательных технологий:</a:t>
            </a:r>
            <a:endParaRPr lang="ru-RU" dirty="0"/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рассылка заданий и конспектов через электронную почту (для отсутствующих учеников);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участие в дистанционных конкурсах и НПК (Республиканская НПК «Серебряная альфа», Всероссийский конкурс «Национальное достояние России»);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проведение индивидуальных онлайн-консультаций при подготовке к олимпиадам;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использование готовых электронных тестов для текущего и итогового контроля.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646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8" y="369277"/>
            <a:ext cx="10746172" cy="1450757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Повышение квалификации, совершенствование педагогического мастерства</a:t>
            </a:r>
            <a:endParaRPr lang="ru-RU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4"/>
            <a:ext cx="11748656" cy="485841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sz="2600" dirty="0"/>
              <a:t>Курсы повышения квалификации: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БРИОП, «Реализация требований обновленных ФГОС НОО, ФГОС ООО в работе учителя», 16 ч. (2022) – освоение системно-</a:t>
            </a:r>
            <a:r>
              <a:rPr lang="ru-RU" sz="2600" b="0" dirty="0" err="1"/>
              <a:t>деятельностного</a:t>
            </a:r>
            <a:r>
              <a:rPr lang="ru-RU" sz="2600" b="0" dirty="0"/>
              <a:t> подхода;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БРИОП, «Особенности реализации требований обновленных ФГОС ООО в работе учителя бурятского языка как второго», 48 ч. (2024) – углублённое изучение технологии критического мышления и проектной деятельности;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БРИОП, «Организация образовательного процесса обучающихся с ОВЗ в условиях реализации ФАООП», 16 ч. (2024) – освоение дифференцированного и </a:t>
            </a:r>
            <a:r>
              <a:rPr lang="ru-RU" sz="2600" b="0" dirty="0" err="1"/>
              <a:t>здоровьесберегающего</a:t>
            </a:r>
            <a:r>
              <a:rPr lang="ru-RU" sz="2600" b="0" dirty="0"/>
              <a:t> подходов;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БРИОП, «Особенности работы с одаренными детьми», 40 ч. (2024) – методика индивидуализации и </a:t>
            </a:r>
            <a:r>
              <a:rPr lang="ru-RU" sz="2600" b="0" dirty="0" err="1"/>
              <a:t>тьюторского</a:t>
            </a:r>
            <a:r>
              <a:rPr lang="ru-RU" sz="2600" b="0" dirty="0"/>
              <a:t> сопровождения;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БРИОП, «Смысловое чтение и развитие читательской культуры на уроках бурятского языка и литературы», 48 ч. (2025) – технологии работы с текстом, в </a:t>
            </a:r>
            <a:r>
              <a:rPr lang="ru-RU" sz="2600" b="0" dirty="0" err="1"/>
              <a:t>т.ч</a:t>
            </a:r>
            <a:r>
              <a:rPr lang="ru-RU" sz="2600" b="0" dirty="0"/>
              <a:t>. с использованием ДОТ.</a:t>
            </a:r>
          </a:p>
          <a:p>
            <a:pPr lvl="0"/>
            <a:r>
              <a:rPr lang="ru-RU" sz="2600" dirty="0"/>
              <a:t>Семинары, </a:t>
            </a:r>
            <a:r>
              <a:rPr lang="ru-RU" sz="2600" dirty="0" err="1"/>
              <a:t>вебинары</a:t>
            </a:r>
            <a:r>
              <a:rPr lang="ru-RU" sz="2600" dirty="0"/>
              <a:t>: 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Издательство «Просвещение». «Единый методический день в Республике Бурятия: от проектирования к практике». 2023г.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БРИОП. V республиканская НПК «Актуальные вопросы школьного филологического  образования: опыт ведущих практик» 2023г.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sz="2600" b="0" dirty="0"/>
              <a:t>БРИОП. Практико-ориентированный семинар «Функциональная грамотность школьников: конструирование ситуационных заданий». 2025г.</a:t>
            </a:r>
            <a:endParaRPr lang="ru-RU" sz="2600" dirty="0"/>
          </a:p>
          <a:p>
            <a:pPr>
              <a:buFont typeface="Wingdings" panose="05000000000000000000" pitchFamily="2" charset="2"/>
              <a:buChar char="v"/>
            </a:pP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010313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8" y="369278"/>
            <a:ext cx="10746172" cy="113420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Транслирование опыта профессионального мастерства</a:t>
            </a:r>
            <a:endParaRPr lang="ru-RU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4"/>
            <a:ext cx="11748656" cy="4638609"/>
          </a:xfrm>
        </p:spPr>
        <p:txBody>
          <a:bodyPr>
            <a:normAutofit/>
          </a:bodyPr>
          <a:lstStyle/>
          <a:p>
            <a:r>
              <a:rPr lang="ru-RU" sz="1800" dirty="0"/>
              <a:t>Участие в профессиональных конкурсах, конференциях: 2022-2023 </a:t>
            </a:r>
            <a:r>
              <a:rPr lang="ru-RU" sz="1800" dirty="0" err="1"/>
              <a:t>уч.г</a:t>
            </a:r>
            <a:r>
              <a:rPr lang="ru-RU" sz="1800" dirty="0"/>
              <a:t>.</a:t>
            </a:r>
          </a:p>
          <a:p>
            <a:endParaRPr lang="ru-RU" sz="2400" dirty="0"/>
          </a:p>
          <a:p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27154328"/>
              </p:ext>
            </p:extLst>
          </p:nvPr>
        </p:nvGraphicFramePr>
        <p:xfrm>
          <a:off x="1186964" y="2376854"/>
          <a:ext cx="9829797" cy="38323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79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794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123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521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профессионального конкурса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Уровень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Результативность участия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4337">
                <a:tc>
                  <a:txBody>
                    <a:bodyPr/>
                    <a:lstStyle/>
                    <a:p>
                      <a:pPr algn="just"/>
                      <a:r>
                        <a:rPr lang="en-US" sz="1100" dirty="0">
                          <a:effectLst/>
                        </a:rPr>
                        <a:t>III</a:t>
                      </a:r>
                      <a:r>
                        <a:rPr lang="ru-RU" sz="1100" dirty="0">
                          <a:effectLst/>
                        </a:rPr>
                        <a:t> Межрегиональная онлайн НПК учителей «Формирование функциональной грамотности учащихся в процессе изучения гуманитарных предметов».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Межрегиональный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место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9459"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Республиканская НПК «Литература Бурятии-песенный край». Секция «Лучшая методическая разработка». </a:t>
                      </a:r>
                    </a:p>
                    <a:p>
                      <a:pPr algn="just"/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 место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7508"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Всероссийский педагогический конкурс «Творческий учитель – 2023», Всероссийского педагогического журнала «Современный урок». 2023г. 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Всероссийский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3 место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Районный конкурс «Учитель учителю». </a:t>
                      </a:r>
                    </a:p>
                    <a:p>
                      <a:pPr algn="just"/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Муниципальный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место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6730"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Районная НПК в секции  учителей бурятского языка, посвящённая 100-летию Ц.Б.Бальжинимаевой. 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Муниципальный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1 место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6730"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Республиканский фестиваль «По тропинкам родного края», приуроченный к 100-летию Республики Бурятия.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Участие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6730">
                <a:tc>
                  <a:txBody>
                    <a:bodyPr/>
                    <a:lstStyle/>
                    <a:p>
                      <a:pPr algn="just"/>
                      <a:r>
                        <a:rPr lang="ru-RU" sz="1100">
                          <a:effectLst/>
                        </a:rPr>
                        <a:t>Республиканский конкурс муниципальных команд - словесников «Филологическая траектория – 2023». 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Республиканский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2 место в составе команды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113262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8" y="369278"/>
            <a:ext cx="10746172" cy="113420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Транслирование опыта профессионального мастерства</a:t>
            </a:r>
            <a:endParaRPr lang="ru-RU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4"/>
            <a:ext cx="11748656" cy="4638609"/>
          </a:xfrm>
        </p:spPr>
        <p:txBody>
          <a:bodyPr>
            <a:normAutofit/>
          </a:bodyPr>
          <a:lstStyle/>
          <a:p>
            <a:r>
              <a:rPr lang="ru-RU" sz="1800" dirty="0"/>
              <a:t>Участие в профессиональных конкурсах, конференциях: 2022-2023 </a:t>
            </a:r>
            <a:r>
              <a:rPr lang="ru-RU" sz="1800" dirty="0" err="1"/>
              <a:t>уч.г</a:t>
            </a:r>
            <a:r>
              <a:rPr lang="ru-RU" sz="1800" dirty="0"/>
              <a:t>.</a:t>
            </a:r>
          </a:p>
          <a:p>
            <a:endParaRPr lang="ru-RU" sz="2400" dirty="0"/>
          </a:p>
          <a:p>
            <a:endParaRPr lang="ru-RU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76121838"/>
              </p:ext>
            </p:extLst>
          </p:nvPr>
        </p:nvGraphicFramePr>
        <p:xfrm>
          <a:off x="1186964" y="2376854"/>
          <a:ext cx="9829797" cy="39819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3799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794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3123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5211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Наименование профессионального конкурса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Уровень 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Результативность участия</a:t>
                      </a:r>
                      <a:endParaRPr lang="ru-RU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7272" marR="47272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14337"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Заочный республиканский конкурс стихов, проводимый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Кижингинским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 лицеем имени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В.С.Мункина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Республиканский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 место</a:t>
                      </a:r>
                      <a:endParaRPr lang="ru-RU" sz="11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9459"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Республиканский конкурс на Премию Главы РБ «Священный дар родного языка». 2024г.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Республиканский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Участие</a:t>
                      </a:r>
                      <a:endParaRPr lang="ru-RU" sz="110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7508"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Районная литературная НПК-конкурс, посвященный 100-летию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Бальжинимаевой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 Ц.Б. и Году семьи в РФ. </a:t>
                      </a:r>
                    </a:p>
                    <a:p>
                      <a:pPr algn="just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Муниципальный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1 место в секции «Успешные педагогические практики преподавания бурятского языка и литературы «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Буряад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хэлэеэ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хугжоое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».</a:t>
                      </a:r>
                      <a:endParaRPr lang="ru-RU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2223"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Республиканский конкурс методических разработок по теме «Великая Отечественная война» МО и Н РБ.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+mn-lt"/>
                          <a:ea typeface="Times New Roman"/>
                        </a:rPr>
                        <a:t>Республиканский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2 место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6730">
                <a:tc>
                  <a:txBody>
                    <a:bodyPr/>
                    <a:lstStyle/>
                    <a:p>
                      <a:pPr algn="just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Школьный профессиональный конкурс «Учитель года 2026». 2 место.</a:t>
                      </a: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+mn-lt"/>
                          <a:ea typeface="Times New Roman"/>
                        </a:rPr>
                        <a:t>Школьный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2 место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6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Республиканский отборочный конкурс на лучшее эссе на бурятском языке «Навстречу </a:t>
                      </a:r>
                      <a:r>
                        <a:rPr lang="ru-RU" sz="11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Алтаргане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». </a:t>
                      </a:r>
                    </a:p>
                    <a:p>
                      <a:pPr algn="just"/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+mn-lt"/>
                          <a:ea typeface="Times New Roman"/>
                        </a:rPr>
                        <a:t>Республиканский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3 место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6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Районный конкурс «Лучшая практика преподавания бурятского языка.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+mn-lt"/>
                          <a:ea typeface="Times New Roman"/>
                        </a:rPr>
                        <a:t>Муниципальный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2 место, премия – 90 </a:t>
                      </a:r>
                      <a:r>
                        <a:rPr lang="ru-RU" sz="1100" dirty="0" err="1">
                          <a:effectLst/>
                          <a:latin typeface="+mn-lt"/>
                          <a:ea typeface="Times New Roman"/>
                        </a:rPr>
                        <a:t>тыс.руб</a:t>
                      </a:r>
                      <a:r>
                        <a:rPr lang="ru-RU" sz="1100" dirty="0">
                          <a:effectLst/>
                          <a:latin typeface="+mn-lt"/>
                          <a:ea typeface="Times New Roman"/>
                        </a:rPr>
                        <a:t>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796486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8" y="369278"/>
            <a:ext cx="10746172" cy="113420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Транслирование опыта профессионального мастерства</a:t>
            </a:r>
            <a:endParaRPr lang="ru-RU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4"/>
            <a:ext cx="11748656" cy="4638609"/>
          </a:xfrm>
        </p:spPr>
        <p:txBody>
          <a:bodyPr>
            <a:normAutofit/>
          </a:bodyPr>
          <a:lstStyle/>
          <a:p>
            <a:r>
              <a:rPr lang="ru-RU" dirty="0"/>
              <a:t>Экспертная, проектная деятельность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/>
              <a:t> </a:t>
            </a:r>
            <a:r>
              <a:rPr lang="en-US" b="0" dirty="0"/>
              <a:t>I </a:t>
            </a:r>
            <a:r>
              <a:rPr lang="ru-RU" b="0" dirty="0"/>
              <a:t>районная тематическая НПК «Да святится имя Твое…», посвященная Дню матери. 2022г. – член жюри.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en-US" b="0" dirty="0"/>
              <a:t>VI </a:t>
            </a:r>
            <a:r>
              <a:rPr lang="ru-RU" b="0" dirty="0"/>
              <a:t>Международная НПК, посвящённая 80-летию Победы в Великой Отечественной войне. 2025г. – член жюри.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Республиканский конкурс «</a:t>
            </a:r>
            <a:r>
              <a:rPr lang="ru-RU" b="0" dirty="0" err="1"/>
              <a:t>Минии</a:t>
            </a:r>
            <a:r>
              <a:rPr lang="ru-RU" b="0" dirty="0"/>
              <a:t> </a:t>
            </a:r>
            <a:r>
              <a:rPr lang="ru-RU" b="0" dirty="0" err="1"/>
              <a:t>мэргэжэл</a:t>
            </a:r>
            <a:r>
              <a:rPr lang="ru-RU" b="0" dirty="0"/>
              <a:t> – моя профессия» среди студентов и педагогов профессиональных ОО. 2025г.  – эксперт.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II Республиканский конкурс «Фразеологический биатлон», посвященный Году единства народов России – член жюри. 2026г.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Руководитель проекта «Мост дружбы Сотниково-Одинцово». 2026г.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Руководитель республиканской акции-конкурса «Голубь единства народов России»2026</a:t>
            </a:r>
          </a:p>
          <a:p>
            <a:endParaRPr lang="ru-RU" b="0" dirty="0"/>
          </a:p>
        </p:txBody>
      </p:sp>
    </p:spTree>
    <p:extLst>
      <p:ext uri="{BB962C8B-B14F-4D97-AF65-F5344CB8AC3E}">
        <p14:creationId xmlns="" xmlns:p14="http://schemas.microsoft.com/office/powerpoint/2010/main" val="34904954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anchor="b">
            <a:normAutofit fontScale="92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2060"/>
                </a:solidFill>
                <a:latin typeface="Times New Roman"/>
                <a:ea typeface="Calibri"/>
              </a:rPr>
              <a:t>Общие сведения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4"/>
            <a:ext cx="5146358" cy="4023360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Дата рождения: </a:t>
            </a:r>
            <a:r>
              <a:rPr lang="ru-RU" dirty="0"/>
              <a:t>03.10.1969г</a:t>
            </a:r>
            <a:endParaRPr lang="ru-RU" dirty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Образование: </a:t>
            </a:r>
            <a:r>
              <a:rPr lang="ru-RU" dirty="0"/>
              <a:t>высшее, Бурятский государственный педагогический институт имени </a:t>
            </a:r>
            <a:r>
              <a:rPr lang="ru-RU" dirty="0" err="1"/>
              <a:t>Доржи</a:t>
            </a:r>
            <a:r>
              <a:rPr lang="ru-RU" dirty="0"/>
              <a:t> Банзарова, 1992г., учитель бурятского языка, литературы и русского языка, литературы.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Стаж работы: </a:t>
            </a:r>
          </a:p>
          <a:p>
            <a:r>
              <a:rPr lang="ru-RU" dirty="0">
                <a:solidFill>
                  <a:schemeClr val="tx1"/>
                </a:solidFill>
              </a:rPr>
              <a:t>общий – 32 лет</a:t>
            </a:r>
          </a:p>
          <a:p>
            <a:r>
              <a:rPr lang="ru-RU" dirty="0">
                <a:solidFill>
                  <a:schemeClr val="tx1"/>
                </a:solidFill>
              </a:rPr>
              <a:t>педагогический – 28 лет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chemeClr val="tx1"/>
                </a:solidFill>
              </a:rPr>
              <a:t>Квалификационная категория: высшая</a:t>
            </a:r>
            <a:r>
              <a:rPr lang="ru-RU" b="1" u="sng" dirty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ru-RU" b="1" u="sng" dirty="0">
                <a:solidFill>
                  <a:schemeClr val="tx1"/>
                </a:solidFill>
                <a:latin typeface="Garamond" pitchFamily="18" charset="0"/>
              </a:rPr>
            </a:br>
            <a:endParaRPr lang="ru-RU" dirty="0">
              <a:solidFill>
                <a:schemeClr val="tx1"/>
              </a:solidFill>
              <a:latin typeface="Calibri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C:\Users\ACER\Desktop\Лучшие учителя 2026\Соелма Валерьевна\-3ZP7qZTp6M04Ry8sgfL4EUrM1CJgWkHhwppTy8SzztYYWf-GypciC7VdtvQxdPzmUPCkj4XNKMjRjSlZaRi8lLc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662" r="36829"/>
          <a:stretch/>
        </p:blipFill>
        <p:spPr bwMode="auto">
          <a:xfrm>
            <a:off x="6858001" y="571867"/>
            <a:ext cx="4334607" cy="5362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34321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108" y="369278"/>
            <a:ext cx="10746172" cy="1134208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  <a:cs typeface="Times New Roman" panose="02020603050405020304" pitchFamily="18" charset="0"/>
              </a:rPr>
              <a:t>Транслирование опыта профессионального мастерства</a:t>
            </a:r>
            <a:endParaRPr lang="ru-RU" sz="3200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108" y="1814944"/>
            <a:ext cx="11748656" cy="4823248"/>
          </a:xfrm>
        </p:spPr>
        <p:txBody>
          <a:bodyPr>
            <a:normAutofit fontScale="55000" lnSpcReduction="20000"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Статья в </a:t>
            </a:r>
            <a:r>
              <a:rPr lang="ru-RU" b="0" dirty="0" err="1"/>
              <a:t>науном</a:t>
            </a:r>
            <a:r>
              <a:rPr lang="ru-RU" b="0" dirty="0"/>
              <a:t> журнале БГУ: </a:t>
            </a:r>
            <a:r>
              <a:rPr lang="ru-RU" b="0" dirty="0" err="1"/>
              <a:t>Дагбаева</a:t>
            </a:r>
            <a:r>
              <a:rPr lang="ru-RU" b="0" dirty="0"/>
              <a:t> С. В. Особенности организации литературного образования школьников во внеурочное время (на материале изучения «Литературы Бурятии») // Бурятский язык и литература в школе. - 2024. №4. . - С. 72-79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 Разработка тестов по теме «</a:t>
            </a:r>
            <a:r>
              <a:rPr lang="ru-RU" b="0" dirty="0" err="1"/>
              <a:t>Юумэнэй</a:t>
            </a:r>
            <a:r>
              <a:rPr lang="ru-RU" b="0" dirty="0"/>
              <a:t> нэрэ.6 класс» размещена в электронном учебнике бурятского языка в разделе «</a:t>
            </a:r>
            <a:r>
              <a:rPr lang="ru-RU" b="0" dirty="0" err="1"/>
              <a:t>Багшын</a:t>
            </a:r>
            <a:r>
              <a:rPr lang="ru-RU" b="0" dirty="0"/>
              <a:t> </a:t>
            </a:r>
            <a:r>
              <a:rPr lang="ru-RU" b="0" dirty="0" err="1"/>
              <a:t>дүршэлhөө</a:t>
            </a:r>
            <a:r>
              <a:rPr lang="ru-RU" b="0" dirty="0"/>
              <a:t>» 2024г.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Серия уроков в пособии для учителя «Методические рекомендации к учебнику «</a:t>
            </a:r>
            <a:r>
              <a:rPr lang="ru-RU" b="0" dirty="0" err="1"/>
              <a:t>Алтаргана</a:t>
            </a:r>
            <a:r>
              <a:rPr lang="ru-RU" b="0" dirty="0"/>
              <a:t>», Улан- Удэ, «</a:t>
            </a:r>
            <a:r>
              <a:rPr lang="ru-RU" b="0" dirty="0" err="1"/>
              <a:t>Бэлиг</a:t>
            </a:r>
            <a:r>
              <a:rPr lang="ru-RU" b="0" dirty="0"/>
              <a:t>», </a:t>
            </a:r>
            <a:r>
              <a:rPr lang="ru-RU" b="0" dirty="0" err="1"/>
              <a:t>Содномов</a:t>
            </a:r>
            <a:r>
              <a:rPr lang="ru-RU" b="0" dirty="0"/>
              <a:t> С.Ц., </a:t>
            </a:r>
            <a:r>
              <a:rPr lang="ru-RU" b="0" dirty="0" err="1"/>
              <a:t>Содномова</a:t>
            </a:r>
            <a:r>
              <a:rPr lang="ru-RU" b="0" dirty="0"/>
              <a:t> Б.Д,, 2011.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 Размещение конкурсных материалов в журнале «Современный урок» в номинации «Творческий учитель-2023»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Публикация методического сборника по литературе Бурятии в журнале «Современный урок».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Выступление на районном конкурсе учителей бурятского языка в рамках НПК, посвященной  100-летию  </a:t>
            </a:r>
            <a:r>
              <a:rPr lang="ru-RU" b="0" dirty="0" err="1"/>
              <a:t>Цыпилмы</a:t>
            </a:r>
            <a:r>
              <a:rPr lang="ru-RU" b="0" dirty="0"/>
              <a:t> </a:t>
            </a:r>
            <a:r>
              <a:rPr lang="ru-RU" b="0" dirty="0" err="1"/>
              <a:t>Бальжинимаевны</a:t>
            </a:r>
            <a:r>
              <a:rPr lang="ru-RU" b="0" dirty="0"/>
              <a:t>  </a:t>
            </a:r>
            <a:r>
              <a:rPr lang="ru-RU" b="0" dirty="0" err="1"/>
              <a:t>Бальжинимаевой</a:t>
            </a:r>
            <a:r>
              <a:rPr lang="ru-RU" b="0" dirty="0"/>
              <a:t> (публикация burunen.ru 15 мая 2024 стр.13);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Публикация на Международном образовательном портале «</a:t>
            </a:r>
            <a:r>
              <a:rPr lang="ru-RU" b="0" dirty="0" err="1"/>
              <a:t>МААМ.ру</a:t>
            </a:r>
            <a:r>
              <a:rPr lang="ru-RU" b="0" dirty="0"/>
              <a:t>» на тему «Настольная дидактическая игра-</a:t>
            </a:r>
            <a:r>
              <a:rPr lang="ru-RU" b="0" dirty="0" err="1"/>
              <a:t>ходилка</a:t>
            </a:r>
            <a:r>
              <a:rPr lang="ru-RU" b="0" dirty="0"/>
              <a:t> «История Улан-Удэ» 2023г.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Мастер-класс « Интеллект-карта на уроке бурятского языка» - районное методическое объединение учителей бурятского языка и литературы;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Мастер-класс  «Уроки доброты в рассказах </a:t>
            </a:r>
            <a:r>
              <a:rPr lang="ru-RU" b="0" dirty="0" err="1"/>
              <a:t>В.Распутина</a:t>
            </a:r>
            <a:r>
              <a:rPr lang="ru-RU" b="0" dirty="0"/>
              <a:t> «Уроки французского» и «Уроки русского» из книги </a:t>
            </a:r>
            <a:r>
              <a:rPr lang="ru-RU" b="0" dirty="0" err="1"/>
              <a:t>Г.Башкуева</a:t>
            </a:r>
            <a:r>
              <a:rPr lang="ru-RU" b="0" dirty="0"/>
              <a:t> «Пять перевалов Дамбы </a:t>
            </a:r>
            <a:r>
              <a:rPr lang="ru-RU" b="0" dirty="0" err="1"/>
              <a:t>Жалсараева</a:t>
            </a:r>
            <a:r>
              <a:rPr lang="ru-RU" b="0" dirty="0"/>
              <a:t>» -.БРИОП  в рамках V республиканской НПК «Актуальные вопросы школьного филологического  образования: опыт ведущих практик» 2023г.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Мастер-класс «Интеллект-карта </a:t>
            </a:r>
            <a:r>
              <a:rPr lang="ru-RU" b="0" dirty="0" err="1"/>
              <a:t>хэшээлдээ</a:t>
            </a:r>
            <a:r>
              <a:rPr lang="ru-RU" b="0" dirty="0"/>
              <a:t> </a:t>
            </a:r>
            <a:r>
              <a:rPr lang="ru-RU" b="0" dirty="0" err="1"/>
              <a:t>хэрэглэлгэ</a:t>
            </a:r>
            <a:r>
              <a:rPr lang="ru-RU" b="0" dirty="0"/>
              <a:t>» в БРИОП в рамках курсов повышения квалификации «Особенности реализации требований обновленных ФГОС ООО в работе учителя бурятского языка как второго» 2024г.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Участие с методической разработкой «Учим бурятский язык креативно» в конкурсе «Священный дар родного языка» на призы Главы Республики Бурятия в номинации «Лучшая практика преподавания бурятского языка» 2024г.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Медаль «</a:t>
            </a:r>
            <a:r>
              <a:rPr lang="ru-RU" b="0" dirty="0" err="1"/>
              <a:t>Булган</a:t>
            </a:r>
            <a:r>
              <a:rPr lang="ru-RU" b="0" dirty="0"/>
              <a:t> </a:t>
            </a:r>
            <a:r>
              <a:rPr lang="ru-RU" b="0" dirty="0" err="1"/>
              <a:t>хатан</a:t>
            </a:r>
            <a:r>
              <a:rPr lang="ru-RU" b="0" dirty="0"/>
              <a:t>» за вклад в развитие бурятского языка. 2025г.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Представление опыта на официальной странице школы на сайте </a:t>
            </a:r>
            <a:r>
              <a:rPr lang="ru-RU" b="0" dirty="0" err="1"/>
              <a:t>Вконтакте</a:t>
            </a:r>
            <a:r>
              <a:rPr lang="ru-RU" b="0" dirty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Популяризация  бурятского языка  и культуры на российском уровне: обмен опытом с учителями лингвистической гимназии </a:t>
            </a:r>
            <a:r>
              <a:rPr lang="ru-RU" b="0" dirty="0" err="1"/>
              <a:t>г.Одинцова</a:t>
            </a:r>
            <a:r>
              <a:rPr lang="ru-RU" b="0" dirty="0"/>
              <a:t>, перевод песен на бурятский язык.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Обмен опытом в группе «</a:t>
            </a:r>
            <a:r>
              <a:rPr lang="ru-RU" b="0" dirty="0" err="1"/>
              <a:t>Буряад</a:t>
            </a:r>
            <a:r>
              <a:rPr lang="ru-RU" b="0" dirty="0"/>
              <a:t>-монгол </a:t>
            </a:r>
            <a:r>
              <a:rPr lang="ru-RU" b="0" dirty="0" err="1"/>
              <a:t>аялга</a:t>
            </a:r>
            <a:r>
              <a:rPr lang="ru-RU" b="0"/>
              <a:t>».</a:t>
            </a:r>
            <a:endParaRPr lang="ru-RU" b="0" dirty="0"/>
          </a:p>
          <a:p>
            <a:pPr marL="342900" indent="-342900">
              <a:buFont typeface="Wingdings" pitchFamily="2" charset="2"/>
              <a:buChar char="Ø"/>
            </a:pPr>
            <a:endParaRPr lang="ru-RU" b="0" dirty="0"/>
          </a:p>
        </p:txBody>
      </p:sp>
    </p:spTree>
    <p:extLst>
      <p:ext uri="{BB962C8B-B14F-4D97-AF65-F5344CB8AC3E}">
        <p14:creationId xmlns="" xmlns:p14="http://schemas.microsoft.com/office/powerpoint/2010/main" val="2842282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284" y="461397"/>
            <a:ext cx="1020787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  <a:cs typeface="Times New Roman" panose="02020603050405020304" pitchFamily="18" charset="0"/>
              </a:rPr>
              <a:t>Применяемые образовательные технологии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163" y="1787235"/>
            <a:ext cx="11872912" cy="4672861"/>
          </a:xfrm>
        </p:spPr>
        <p:txBody>
          <a:bodyPr>
            <a:normAutofit fontScale="70000" lnSpcReduction="20000"/>
          </a:bodyPr>
          <a:lstStyle/>
          <a:p>
            <a:r>
              <a:rPr lang="ru-RU" b="0" dirty="0"/>
              <a:t>1. Технология развития критического мышления (приём интеллект-карт, кластеры, </a:t>
            </a:r>
            <a:r>
              <a:rPr lang="ru-RU" b="0" dirty="0" err="1"/>
              <a:t>синквейны</a:t>
            </a:r>
            <a:r>
              <a:rPr lang="ru-RU" b="0" dirty="0"/>
              <a:t>):  технология позволяет структурировать сложный грамматический и лексический материал бурятского языка, развивает гибкость ума, самостоятельность и рефлексию. Особенно эффективна для </a:t>
            </a:r>
            <a:r>
              <a:rPr lang="ru-RU" b="0" dirty="0" err="1"/>
              <a:t>визуалов</a:t>
            </a:r>
            <a:r>
              <a:rPr lang="ru-RU" b="0" dirty="0"/>
              <a:t> и </a:t>
            </a:r>
            <a:r>
              <a:rPr lang="ru-RU" b="0" dirty="0" err="1"/>
              <a:t>кинестетиков</a:t>
            </a:r>
            <a:r>
              <a:rPr lang="ru-RU" b="0" dirty="0"/>
              <a:t>, которых много в сельских школах.</a:t>
            </a:r>
          </a:p>
          <a:p>
            <a:r>
              <a:rPr lang="ru-RU" b="0" dirty="0"/>
              <a:t>2. Проектная и исследовательская деятельность:  проектная деятельность позволяет интегрировать краеведческий материал, развивать навыки работы с источниками, готовить учащихся к НПК и конкурсам разного уровня.</a:t>
            </a:r>
          </a:p>
          <a:p>
            <a:r>
              <a:rPr lang="ru-RU" b="0" dirty="0"/>
              <a:t>3. Игровые технологии (дидактические игры-</a:t>
            </a:r>
            <a:r>
              <a:rPr lang="ru-RU" b="0" dirty="0" err="1"/>
              <a:t>ходилки</a:t>
            </a:r>
            <a:r>
              <a:rPr lang="ru-RU" b="0" dirty="0"/>
              <a:t>, </a:t>
            </a:r>
            <a:r>
              <a:rPr lang="ru-RU" b="0" dirty="0" err="1"/>
              <a:t>квест</a:t>
            </a:r>
            <a:r>
              <a:rPr lang="ru-RU" b="0" dirty="0"/>
              <a:t>-игры, конкурсы-игры): игра снижает тревожность, повышает мотивацию у детей, позволяет в непринуждённой форме отрабатывать лексику и грамматику. Используются на всех этапах урока и во внеурочной деятельности.</a:t>
            </a:r>
          </a:p>
          <a:p>
            <a:r>
              <a:rPr lang="ru-RU" b="0" dirty="0"/>
              <a:t>4. Дифференцированное и индивидуализированное обучение (в </a:t>
            </a:r>
            <a:r>
              <a:rPr lang="ru-RU" b="0" dirty="0" err="1"/>
              <a:t>т.ч</a:t>
            </a:r>
            <a:r>
              <a:rPr lang="ru-RU" b="0" dirty="0"/>
              <a:t>. для детей с ОВЗ и детей в ТЖС): в классах, где обучаются дети с разными образовательными потребностями (до 6% детей с ОВЗ, до 15% из ТЖС), технология позволяет каждому ребёнку работать в зоне ближайшего развития. Используются </a:t>
            </a:r>
            <a:r>
              <a:rPr lang="ru-RU" b="0" dirty="0" err="1"/>
              <a:t>разноуровневые</a:t>
            </a:r>
            <a:r>
              <a:rPr lang="ru-RU" b="0" dirty="0"/>
              <a:t> карточки, опорные схемы, алгоритмы, щадящий режим оценивания.</a:t>
            </a:r>
          </a:p>
          <a:p>
            <a:r>
              <a:rPr lang="ru-RU" b="0" dirty="0"/>
              <a:t>5. </a:t>
            </a:r>
            <a:r>
              <a:rPr lang="ru-RU" b="0" dirty="0" err="1"/>
              <a:t>Здоровьесберегающие</a:t>
            </a:r>
            <a:r>
              <a:rPr lang="ru-RU" b="0" dirty="0"/>
              <a:t> технологии:  высокая учебная нагрузка требует обязательных динамических пауз, гимнастики для глаз, пальчиковой  гимнастики на бурятском языке, чередования видов деятельности (чтение – беседа – </a:t>
            </a:r>
            <a:r>
              <a:rPr lang="ru-RU" b="0" dirty="0" err="1"/>
              <a:t>аудирование</a:t>
            </a:r>
            <a:r>
              <a:rPr lang="ru-RU" b="0" dirty="0"/>
              <a:t> – письмо). Особенно важно для детей с ДЦП и ЗПР.</a:t>
            </a:r>
          </a:p>
          <a:p>
            <a:r>
              <a:rPr lang="ru-RU" b="0" dirty="0"/>
              <a:t>6. Дистанционные образовательные технологии (ДОТ) и электронные образовательные ресурсы.</a:t>
            </a:r>
          </a:p>
          <a:p>
            <a:r>
              <a:rPr lang="ru-RU" b="0" dirty="0"/>
              <a:t>Использование ДОТ обусловлено необходимостью: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обеспечения доступа к учебным материалам для детей, пропускающих занятия по болезни или семейным обстоятельствам;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участия в конкурсах и олимпиадах дистанционно (удалённость школы от районного центра);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размещения авторских методических материалов для профессионального сообщества.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090930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284" y="461397"/>
            <a:ext cx="1020787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  <a:cs typeface="Times New Roman" panose="02020603050405020304" pitchFamily="18" charset="0"/>
              </a:rPr>
              <a:t>Инновационная, экспериментальная деятельность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163" y="1787235"/>
            <a:ext cx="11872912" cy="4672861"/>
          </a:xfrm>
        </p:spPr>
        <p:txBody>
          <a:bodyPr>
            <a:normAutofit/>
          </a:bodyPr>
          <a:lstStyle/>
          <a:p>
            <a:r>
              <a:rPr lang="ru-RU" b="1" dirty="0"/>
              <a:t>Тема: </a:t>
            </a:r>
            <a:r>
              <a:rPr lang="ru-RU" dirty="0"/>
              <a:t>«Применение приёма интеллект-карт на уроках бурятского языка - технологии развития критического мышления»</a:t>
            </a:r>
          </a:p>
          <a:p>
            <a:r>
              <a:rPr lang="ru-RU" b="0" dirty="0"/>
              <a:t>Методическая разработка по применению интеллект – карт «Учим бурятский язык креативно» раскрывает   творческий подход к изучению бурятского языка, в результате  применения которого урок бурятского языка становится одним из любимых уроков учащихся.  </a:t>
            </a:r>
          </a:p>
          <a:p>
            <a:r>
              <a:rPr lang="ru-RU" b="0" dirty="0"/>
              <a:t>Развивать в детях критическое мышление очень актуально на современном этапе, так как выпускник  современной школы должен обладать не только жёсткими навыками </a:t>
            </a:r>
            <a:r>
              <a:rPr lang="ru-RU" b="0" dirty="0" err="1"/>
              <a:t>hardskills</a:t>
            </a:r>
            <a:r>
              <a:rPr lang="ru-RU" b="0" dirty="0"/>
              <a:t>-определённой суммой знаний, но и </a:t>
            </a:r>
            <a:r>
              <a:rPr lang="ru-RU" b="0" dirty="0" err="1"/>
              <a:t>sjftskills</a:t>
            </a:r>
            <a:r>
              <a:rPr lang="ru-RU" b="0" dirty="0"/>
              <a:t>-уметь критически мыслить, креативно мыслить, уметь работать в команде, в кооперации, быть коммуникабельным. </a:t>
            </a:r>
          </a:p>
          <a:p>
            <a:r>
              <a:rPr lang="ru-RU" b="0" dirty="0"/>
              <a:t>Суть технологии критического мышления очень точно передана в китайской пословице: «Скажи мне – я забуду, покажи мне – я запомню, вовлеки меня – я пойму». Поэтому приём кластера всецело реализует требования новых образовательных стандартов – формирование УУД, учит учиться.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2880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CER\Desktop\Лучшие учителя 2026\Соелма Валерьевна\4c585eeb-3f31-4052-bbb5-b57763105f7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3" y="1317136"/>
            <a:ext cx="5541105" cy="41558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CER\Desktop\Лучшие учителя 2026\Соелма Валерьевна\eb1e1b82-7d99-4a38-888a-8176c9720af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308" y="1317135"/>
            <a:ext cx="5475654" cy="41067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58105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CER\Desktop\Лучшие учителя 2026\Соелма Валерьевна\33a6db25-5629-4db9-8620-49b8ff5527cf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90" r="3405"/>
          <a:stretch/>
        </p:blipFill>
        <p:spPr bwMode="auto">
          <a:xfrm>
            <a:off x="1872761" y="197583"/>
            <a:ext cx="8686801" cy="6496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6663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634836" y="2133600"/>
            <a:ext cx="8174182" cy="1191492"/>
          </a:xfrm>
          <a:prstGeom prst="rect">
            <a:avLst/>
          </a:prstGeom>
        </p:spPr>
        <p:txBody>
          <a:bodyPr vert="horz" anchor="b">
            <a:normAutofit fontScale="77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5400" b="1" dirty="0">
                <a:solidFill>
                  <a:srgbClr val="C0000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3133983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8614" y="1694594"/>
            <a:ext cx="11129962" cy="477764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2022 год.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2 место в 3 Межрегиональной онлайн НПК учителей "Формирование функциональной грамотности учащихся в процессе изучения гуманитарных предметов</a:t>
            </a:r>
            <a:r>
              <a:rPr lang="ru-RU" b="0" dirty="0" smtClean="0"/>
              <a:t>", публикация </a:t>
            </a:r>
            <a:r>
              <a:rPr lang="ru-RU" b="0" dirty="0"/>
              <a:t>работы в сборнике НПК.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Сертификат участника заочного конкурса на лучшую методическую разработку по оценке предметных</a:t>
            </a:r>
            <a:r>
              <a:rPr lang="ru-RU" b="0" dirty="0" smtClean="0"/>
              <a:t>, </a:t>
            </a:r>
            <a:r>
              <a:rPr lang="ru-RU" b="0" dirty="0" err="1" smtClean="0"/>
              <a:t>метапредметных</a:t>
            </a:r>
            <a:r>
              <a:rPr lang="ru-RU" b="0" dirty="0" smtClean="0"/>
              <a:t>, личностных </a:t>
            </a:r>
            <a:r>
              <a:rPr lang="ru-RU" b="0" dirty="0"/>
              <a:t>результатов обучающихся по русскому языку</a:t>
            </a:r>
            <a:r>
              <a:rPr lang="ru-RU" b="0" dirty="0" smtClean="0"/>
              <a:t>, литературе, публикация </a:t>
            </a:r>
            <a:r>
              <a:rPr lang="ru-RU" b="0" dirty="0"/>
              <a:t>методической разработки в сборнике НПК.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 2 место в районном конкурсе "Учитель учителю".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Благодарность районного отдела образования за написание гимна команды в конкурсе "Филологическая траектория".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3 место в республиканской НПК "Литература Бурятии-песенный край</a:t>
            </a:r>
            <a:r>
              <a:rPr lang="ru-RU" b="0" dirty="0" smtClean="0"/>
              <a:t>". Секция </a:t>
            </a:r>
            <a:r>
              <a:rPr lang="ru-RU" b="0" dirty="0"/>
              <a:t>"Лучшая методическая разработка". 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Презентация собственного поэтического сборника в рамках республиканского Книжного салона.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Диплома Национальной системы развития творческой и инновационной деятельности молодёжи России "Интеграция" за подготовку Лауреата заочного тура  31 Всероссийского  конкурса научно-исследовательских и творческих работ "Достояние России".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b="0" dirty="0"/>
              <a:t>Почётная Грамота районного управления образования Иволгинского района за достигнутые успехи.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063552" y="260648"/>
            <a:ext cx="7467600" cy="1143000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C00000"/>
                </a:solidFill>
                <a:ea typeface="Calibri"/>
              </a:rPr>
              <a:t>Профессиональные достижения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4793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0675" y="187287"/>
            <a:ext cx="11369407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за проведение мастер-класса в рамках 5 Республиканской НПК учителей бурятского  языка и литературы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3 место во Всероссийском конкурсе "Творческий учитель журнала "Современник".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Почетная Грамота Управления образования </a:t>
            </a:r>
            <a:r>
              <a:rPr lang="ru-RU" dirty="0" err="1" smtClean="0"/>
              <a:t>Иволгинского</a:t>
            </a:r>
            <a:r>
              <a:rPr lang="ru-RU" dirty="0" smtClean="0"/>
              <a:t> района за многолетний добросовестный труд и достигнутые успехи в деле обучения и воспитания подрастающего поколения.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за проведение мастер-класса в рамках 5 Республиканской НПК учителей бурятского  языка и литературы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3 место во Всероссийском конкурсе "Творческий учитель журнала "Современник".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Почетная Грамота Управления образования </a:t>
            </a:r>
            <a:r>
              <a:rPr lang="ru-RU" dirty="0" err="1" smtClean="0"/>
              <a:t>Иволгинского</a:t>
            </a:r>
            <a:r>
              <a:rPr lang="ru-RU" dirty="0" smtClean="0"/>
              <a:t> района за многолетний добросовестный труд и достигнутые успехи в деле обучения и воспитания подрастающего поколения. </a:t>
            </a:r>
          </a:p>
          <a:p>
            <a:r>
              <a:rPr lang="ru-RU" dirty="0" smtClean="0"/>
              <a:t>2023 год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1 место в заочном республиканском конкурсе стихов, проводимом </a:t>
            </a:r>
            <a:r>
              <a:rPr lang="ru-RU" dirty="0" err="1" smtClean="0"/>
              <a:t>Кижингинским</a:t>
            </a:r>
            <a:r>
              <a:rPr lang="ru-RU" dirty="0" smtClean="0"/>
              <a:t> лицеем имени </a:t>
            </a:r>
            <a:r>
              <a:rPr lang="ru-RU" dirty="0" err="1" smtClean="0"/>
              <a:t>В.С.Мункина</a:t>
            </a:r>
            <a:r>
              <a:rPr lang="ru-RU" dirty="0" smtClean="0"/>
              <a:t> 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1 место в школьном этапе Всероссийского педагогического диктанта ,посвященном 200-летиюК.Д.Ушинского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Сертификат участника в республиканском фестивале "По тропинкам родного края", приуроченного к 100-летию Республики Бурятия.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Диплом за подготовку победителя в 6-м НПК "Байкальское развитие: </a:t>
            </a:r>
            <a:r>
              <a:rPr lang="ru-RU" dirty="0" err="1" smtClean="0"/>
              <a:t>проблемы,пути</a:t>
            </a:r>
            <a:r>
              <a:rPr lang="ru-RU" dirty="0" smtClean="0"/>
              <a:t> и способы решения«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Диплом 2 степени в республиканском конкурсе по русскому языку и литературе "Филологическая траектория"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Благодарственное письмо Министерства образования РБ за подготовку дипломанта 1 степени в Республиканской НПК "Серебряная альфа" 2023.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dirty="0" smtClean="0"/>
          </a:p>
          <a:p>
            <a:pPr marL="342900" indent="-342900"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76270"/>
            <a:ext cx="1186516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2 Диплома Национальной системы развития творческой и инновационной деятельности молодёжи России "Интеграция" за подготовку Лауреата заочного тура  31 Всероссийского детского конкурса научно-исследовательских и творческих работ "Первые шаги в науке".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за проведение мастер-класса в рамках 5 Республиканской НПК учителей русского языка и литературы 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за проведение мастер-класса в рамках 5 Республиканской НПК учителей бурятского  языка и литературы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3 место во Всероссийском конкурсе "Творческий учитель журнала "Современник".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Почетная Грамота Управления образования </a:t>
            </a:r>
            <a:r>
              <a:rPr lang="ru-RU" dirty="0" err="1" smtClean="0"/>
              <a:t>Иволгинского</a:t>
            </a:r>
            <a:r>
              <a:rPr lang="ru-RU" dirty="0" smtClean="0"/>
              <a:t> района за многолетний добросовестный труд и достигнутые успехи в деле обучения и воспитания подрастающего поколения. </a:t>
            </a:r>
          </a:p>
          <a:p>
            <a:r>
              <a:rPr lang="ru-RU" dirty="0" smtClean="0"/>
              <a:t>2024 год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Почетная грамота МО и Н РБ за многолетний добросовестный труди достигнутые успехи в деле обучения и воспитания подрастающего поколения.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Администрации и профкома школы за добросовестный и плодотворный труд в воспитании и обучении подрастающего поколения.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Диплом образовательного портала «</a:t>
            </a:r>
            <a:r>
              <a:rPr lang="ru-RU" dirty="0" err="1" smtClean="0"/>
              <a:t>Маам.ру</a:t>
            </a:r>
            <a:r>
              <a:rPr lang="ru-RU" dirty="0" smtClean="0"/>
              <a:t>» за участие в ежемесячном конкурсе «Лучшая авторская дидактическая игра».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1 место в районной НПК в секции  учителей бурятского языка, посвящённой 100-летию </a:t>
            </a:r>
            <a:r>
              <a:rPr lang="ru-RU" dirty="0" err="1" smtClean="0"/>
              <a:t>Ц.Б.Бальжинимаевой</a:t>
            </a:r>
            <a:r>
              <a:rPr lang="ru-RU" dirty="0" smtClean="0"/>
              <a:t>.</a:t>
            </a:r>
          </a:p>
          <a:p>
            <a:pPr marL="342900" indent="-342900">
              <a:buFont typeface="Wingdings" pitchFamily="2" charset="2"/>
              <a:buChar char="Ø"/>
            </a:pPr>
            <a:endParaRPr lang="ru-RU" dirty="0" smtClean="0"/>
          </a:p>
          <a:p>
            <a:pPr marL="342900" indent="-342900">
              <a:buFont typeface="Wingdings" pitchFamily="2" charset="2"/>
              <a:buChar char="Ø"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333" y="231354"/>
            <a:ext cx="10972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endParaRPr lang="ru-RU" dirty="0" smtClean="0"/>
          </a:p>
          <a:p>
            <a:r>
              <a:rPr lang="ru-RU" dirty="0" smtClean="0"/>
              <a:t>2025-2026 г.г.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Благодарственное письмо за помощь в организации и проведении Республиканской развлекательно-интеллектуальной игры «</a:t>
            </a:r>
            <a:r>
              <a:rPr lang="ru-RU" dirty="0" err="1" smtClean="0"/>
              <a:t>Ульгэрэй</a:t>
            </a:r>
            <a:r>
              <a:rPr lang="ru-RU" dirty="0" smtClean="0"/>
              <a:t> </a:t>
            </a:r>
            <a:r>
              <a:rPr lang="ru-RU" dirty="0" err="1" smtClean="0"/>
              <a:t>орон</a:t>
            </a:r>
            <a:r>
              <a:rPr lang="ru-RU" dirty="0" smtClean="0"/>
              <a:t>».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dirty="0" smtClean="0"/>
              <a:t>Районный конкурс «Лучшая практика преподавания бурятского языка. 2 место.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за подготовку призера в секции «ВОВ в истории моей семьи» </a:t>
            </a:r>
            <a:r>
              <a:rPr lang="en-US" dirty="0" smtClean="0"/>
              <a:t>VI </a:t>
            </a:r>
            <a:r>
              <a:rPr lang="ru-RU" dirty="0" smtClean="0"/>
              <a:t>Международной НПК школьников.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Диплом 2 степени в номинации «Лучшее внеурочное занятие» Республиканского конкурса методических разработок по теме «Великая Отечественная война» МО и Н РБ.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за активное участие в работе жюри </a:t>
            </a:r>
            <a:r>
              <a:rPr lang="en-US" dirty="0" smtClean="0"/>
              <a:t>VI </a:t>
            </a:r>
            <a:r>
              <a:rPr lang="ru-RU" dirty="0" smtClean="0"/>
              <a:t>Международной НПК, посвящённой 80-летию Победы в Великой Отечественной войне.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Благодарность за работу в экспертной комиссии Республиканского конкурса «</a:t>
            </a:r>
            <a:r>
              <a:rPr lang="ru-RU" dirty="0" err="1" smtClean="0"/>
              <a:t>Минии</a:t>
            </a:r>
            <a:r>
              <a:rPr lang="ru-RU" dirty="0" smtClean="0"/>
              <a:t> </a:t>
            </a:r>
            <a:r>
              <a:rPr lang="ru-RU" dirty="0" err="1" smtClean="0"/>
              <a:t>мэргэжэл</a:t>
            </a:r>
            <a:r>
              <a:rPr lang="ru-RU" dirty="0" smtClean="0"/>
              <a:t> – моя профессия» среди студентов и педагогов профессиональных ОО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Диплом 2 степени школьного профессионального конкурса «Учитель года-2026»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Диплом 3 степени Республиканского отборочного конкурса на лучшее эссе на бурятском языке «Навстречу </a:t>
            </a:r>
            <a:r>
              <a:rPr lang="ru-RU" dirty="0" err="1" smtClean="0"/>
              <a:t>Алтаргане</a:t>
            </a:r>
            <a:r>
              <a:rPr lang="ru-RU" dirty="0" smtClean="0"/>
              <a:t> ». </a:t>
            </a:r>
            <a:endParaRPr lang="ru-RU" dirty="0" smtClean="0"/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/>
              <a:t>1 место в региональной  НПК в секции  учителей бурятского языка, посвящённой памяти Бадмаева Б.Б и </a:t>
            </a:r>
            <a:r>
              <a:rPr lang="ru-RU" dirty="0" err="1" smtClean="0"/>
              <a:t>Ц.Б.Бальжинимаевой</a:t>
            </a:r>
            <a:r>
              <a:rPr lang="ru-RU" dirty="0" smtClean="0"/>
              <a:t> 2025,2026 гг.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ACER\Desktop\Лучшие учителя 2026\Соелма Валерьевна\94c5fa3e-35cd-493f-b288-b08510eeb3b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40" y="184637"/>
            <a:ext cx="2699438" cy="40128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CER\Desktop\Лучшие учителя 2026\Соелма Валерьевна\66a85bfe-e824-4837-aab3-5640c7b7f8b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600" y="2405917"/>
            <a:ext cx="2692140" cy="401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CER\Desktop\Лучшие учителя 2026\Соелма Валерьевна\b0c98581-bd80-4837-b706-1edfb280dc3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871"/>
          <a:stretch/>
        </p:blipFill>
        <p:spPr bwMode="auto">
          <a:xfrm>
            <a:off x="4939812" y="262652"/>
            <a:ext cx="2752169" cy="401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CER\Desktop\Лучшие учителя 2026\Соелма Валерьевна\b22912cf-5cc1-4bb2-a9ab-b059f194223f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t="7354" b="12062"/>
          <a:stretch/>
        </p:blipFill>
        <p:spPr bwMode="auto">
          <a:xfrm>
            <a:off x="7482500" y="2434088"/>
            <a:ext cx="2804359" cy="401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98397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6472" y="429491"/>
            <a:ext cx="11219409" cy="1143000"/>
          </a:xfrm>
        </p:spPr>
        <p:txBody>
          <a:bodyPr>
            <a:normAutofit/>
          </a:bodyPr>
          <a:lstStyle/>
          <a:p>
            <a:r>
              <a:rPr lang="ru-RU" sz="2800" b="1" dirty="0"/>
              <a:t>Моя авторская методическая разработка – гордость и инструмент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528" y="1787236"/>
            <a:ext cx="3685841" cy="4599710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Название: «Применение приёма интеллект-карт на уроках бурятского языка – технологии развития критического мышления»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Суть: структурирование сложного материала через визуализацию, развитие гибкости ума и самостоятельности.</a:t>
            </a:r>
          </a:p>
          <a:p>
            <a:pPr marL="342900" lvl="0" indent="-342900">
              <a:buFont typeface="Wingdings" pitchFamily="2" charset="2"/>
              <a:buChar char="Ø"/>
            </a:pPr>
            <a:r>
              <a:rPr lang="ru-RU" b="0" dirty="0"/>
              <a:t>Результат: положительная рецензия, победы в конкурсах методических разработок, уроки становятся интересными и насыщенными, растёт качество знаний.</a:t>
            </a:r>
          </a:p>
          <a:p>
            <a:pPr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3074" name="Picture 2" descr="C:\Users\ACER\Desktop\Лучшие учителя 2026\Соелма Валерьевна\Статья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023" t="3726"/>
          <a:stretch/>
        </p:blipFill>
        <p:spPr bwMode="auto">
          <a:xfrm>
            <a:off x="3982913" y="1723290"/>
            <a:ext cx="2831124" cy="44993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283" b="4822"/>
          <a:stretch/>
        </p:blipFill>
        <p:spPr bwMode="auto">
          <a:xfrm>
            <a:off x="7323990" y="2866293"/>
            <a:ext cx="4210715" cy="1987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93612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436" y="143495"/>
            <a:ext cx="11471564" cy="1354162"/>
          </a:xfrm>
        </p:spPr>
        <p:txBody>
          <a:bodyPr>
            <a:noAutofit/>
          </a:bodyPr>
          <a:lstStyle/>
          <a:p>
            <a:r>
              <a:rPr lang="ru-RU" sz="3200" b="1" dirty="0"/>
              <a:t>Результаты учебных достижений (динамика за 3 года)</a:t>
            </a:r>
            <a:endParaRPr lang="ru-RU" sz="3200" dirty="0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926876090"/>
              </p:ext>
            </p:extLst>
          </p:nvPr>
        </p:nvGraphicFramePr>
        <p:xfrm>
          <a:off x="424962" y="1837592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175061812"/>
              </p:ext>
            </p:extLst>
          </p:nvPr>
        </p:nvGraphicFramePr>
        <p:xfrm>
          <a:off x="6084277" y="1808284"/>
          <a:ext cx="5486400" cy="32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="" xmlns:p14="http://schemas.microsoft.com/office/powerpoint/2010/main" val="276565626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4010</TotalTime>
  <Words>1837</Words>
  <Application>Microsoft Office PowerPoint</Application>
  <PresentationFormat>Произвольный</PresentationFormat>
  <Paragraphs>234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Главная</vt:lpstr>
      <vt:lpstr>Моя педагогическая деятельность</vt:lpstr>
      <vt:lpstr>Общие сведения</vt:lpstr>
      <vt:lpstr>Слайд 3</vt:lpstr>
      <vt:lpstr>Слайд 4</vt:lpstr>
      <vt:lpstr>Слайд 5</vt:lpstr>
      <vt:lpstr>Слайд 6</vt:lpstr>
      <vt:lpstr>Слайд 7</vt:lpstr>
      <vt:lpstr>Моя авторская методическая разработка – гордость и инструмент</vt:lpstr>
      <vt:lpstr>Результаты учебных достижений (динамика за 3 года)</vt:lpstr>
      <vt:lpstr>Результаты участия учащихся в мероприятиях</vt:lpstr>
      <vt:lpstr>Результаты участия учащихся в мероприятиях</vt:lpstr>
      <vt:lpstr>Социальные проекты и волонтёрство</vt:lpstr>
      <vt:lpstr>Слайд 13</vt:lpstr>
      <vt:lpstr>программно-методического сопровождения образовательного процесса</vt:lpstr>
      <vt:lpstr>Деятельность по разработке электронных, интернет- ресурсов, по формированию информационной образовательной среды</vt:lpstr>
      <vt:lpstr>Повышение квалификации, совершенствование педагогического мастерства</vt:lpstr>
      <vt:lpstr>Транслирование опыта профессионального мастерства</vt:lpstr>
      <vt:lpstr>Транслирование опыта профессионального мастерства</vt:lpstr>
      <vt:lpstr>Транслирование опыта профессионального мастерства</vt:lpstr>
      <vt:lpstr>Транслирование опыта профессионального мастерства</vt:lpstr>
      <vt:lpstr>Применяемые образовательные технологии</vt:lpstr>
      <vt:lpstr>Инновационная, экспериментальная деятельность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Зырянск</dc:title>
  <dc:creator>1</dc:creator>
  <cp:lastModifiedBy>USER</cp:lastModifiedBy>
  <cp:revision>147</cp:revision>
  <dcterms:created xsi:type="dcterms:W3CDTF">2020-03-31T21:50:49Z</dcterms:created>
  <dcterms:modified xsi:type="dcterms:W3CDTF">2026-04-24T04:48:16Z</dcterms:modified>
</cp:coreProperties>
</file>